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344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4" r:id="rId67"/>
    <p:sldId id="331" r:id="rId68"/>
    <p:sldId id="332" r:id="rId69"/>
    <p:sldId id="333" r:id="rId70"/>
    <p:sldId id="335" r:id="rId71"/>
    <p:sldId id="336" r:id="rId72"/>
    <p:sldId id="338" r:id="rId73"/>
    <p:sldId id="339" r:id="rId74"/>
    <p:sldId id="340" r:id="rId75"/>
    <p:sldId id="341" r:id="rId76"/>
    <p:sldId id="342" r:id="rId77"/>
    <p:sldId id="343" r:id="rId78"/>
    <p:sldId id="345" r:id="rId79"/>
    <p:sldId id="346" r:id="rId80"/>
    <p:sldId id="347" r:id="rId81"/>
    <p:sldId id="348" r:id="rId82"/>
    <p:sldId id="350" r:id="rId83"/>
    <p:sldId id="351" r:id="rId84"/>
    <p:sldId id="352" r:id="rId85"/>
    <p:sldId id="353" r:id="rId86"/>
    <p:sldId id="349" r:id="rId87"/>
    <p:sldId id="355" r:id="rId88"/>
    <p:sldId id="356" r:id="rId89"/>
    <p:sldId id="358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7" autoAdjust="0"/>
    <p:restoredTop sz="94660" autoAdjust="0"/>
  </p:normalViewPr>
  <p:slideViewPr>
    <p:cSldViewPr>
      <p:cViewPr>
        <p:scale>
          <a:sx n="70" d="100"/>
          <a:sy n="70" d="100"/>
        </p:scale>
        <p:origin x="-150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8A6A-B267-4865-8AD6-0966F7E74C94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465FD-48F2-4028-BD60-28F27546A7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level overview of app</a:t>
            </a:r>
            <a:r>
              <a:rPr lang="en-US" baseline="0" dirty="0" smtClean="0"/>
              <a:t> – key points here are that there is no hardware or software to purchase and install – that IT people love it – and that it utilizes mature technology.  It allows lawyers to check off two key checkboxes in e-discovery collections compliance:  </a:t>
            </a:r>
            <a:r>
              <a:rPr lang="en-US" baseline="0" dirty="0" err="1" smtClean="0"/>
              <a:t>atty</a:t>
            </a:r>
            <a:r>
              <a:rPr lang="en-US" baseline="0" dirty="0" smtClean="0"/>
              <a:t> supervision (what should be collected, from where and from whom – our collection parameters setting function – e.g., </a:t>
            </a:r>
            <a:r>
              <a:rPr lang="en-US" baseline="0" dirty="0" err="1" smtClean="0"/>
              <a:t>colleciton</a:t>
            </a:r>
            <a:r>
              <a:rPr lang="en-US" baseline="0" smtClean="0"/>
              <a:t> templates </a:t>
            </a:r>
            <a:r>
              <a:rPr lang="en-US" baseline="0" dirty="0" smtClean="0"/>
              <a:t>– allows for that) AND custodian involvement (are you asking the employees where they maintain data relevant to the matter at hand?) – our ESI Identification Wizard function does just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9E49FF-8C63-4062-B28A-7D19B414AB8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6.xml"/><Relationship Id="rId7" Type="http://schemas.openxmlformats.org/officeDocument/2006/relationships/slide" Target="slide6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38.xml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533400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100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CONFIDENTIALITY STATEMENT - The information contained in this document and accompanying documents is confidential and/or privileged and is provided by BIA for the exclusive use of the party(s) listed on the document. Distribution outside of prospect/client or its representatives/affiliates is strictly prohibited.</a:t>
            </a: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685800" y="762000"/>
            <a:ext cx="80168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>
              <a:defRPr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Business Intelligence Associates, Inc.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 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 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algn="r">
              <a:defRPr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  DEFENSIBLE ESI REMOTE COLLECTIONS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r">
              <a:defRPr/>
            </a:pP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r">
              <a:defRPr/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TotalDiscovery.com</a:t>
            </a:r>
          </a:p>
          <a:p>
            <a:pPr algn="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5943600"/>
            <a:ext cx="9144000" cy="788988"/>
            <a:chOff x="0" y="5943600"/>
            <a:chExt cx="9144000" cy="788988"/>
          </a:xfrm>
        </p:grpSpPr>
        <p:pic>
          <p:nvPicPr>
            <p:cNvPr id="2053" name="Picture 3" descr="C:\Users\esmith\Desktop\Creative Documents\Logos\BIAlogo_blu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" y="6172200"/>
              <a:ext cx="1014413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5943600"/>
              <a:ext cx="9144000" cy="45719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82001"/>
                  </a:srgbClr>
                </a:gs>
                <a:gs pos="50000">
                  <a:srgbClr val="1F497D"/>
                </a:gs>
                <a:gs pos="100000">
                  <a:srgbClr val="FFFFFF">
                    <a:alpha val="82001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6412468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Futura Bk"/>
              </a:rPr>
              <a:t>T H E   D A T A   C O L </a:t>
            </a:r>
            <a:r>
              <a:rPr lang="en-US" sz="1000" dirty="0" err="1" smtClean="0">
                <a:solidFill>
                  <a:schemeClr val="tx2"/>
                </a:solidFill>
                <a:latin typeface="Futura Bk"/>
              </a:rPr>
              <a:t>L</a:t>
            </a:r>
            <a:r>
              <a:rPr lang="en-US" sz="1000" dirty="0" smtClean="0">
                <a:solidFill>
                  <a:schemeClr val="tx2"/>
                </a:solidFill>
                <a:latin typeface="Futura Bk"/>
              </a:rPr>
              <a:t> E C T I O N   C O M P A N Y</a:t>
            </a:r>
            <a:endParaRPr lang="en-US" sz="1000" dirty="0">
              <a:solidFill>
                <a:schemeClr val="tx2"/>
              </a:solidFill>
              <a:latin typeface="Futura B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533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533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533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533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533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295400" y="1295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5146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5814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6482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7150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7818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295400" y="1295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5146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5814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6482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7150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67818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295400" y="1295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5146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5814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6482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7150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67818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914400" y="14478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286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4290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724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67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7010400" y="1447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5943600"/>
            <a:ext cx="9144000" cy="788988"/>
            <a:chOff x="0" y="5943600"/>
            <a:chExt cx="9144000" cy="788988"/>
          </a:xfrm>
        </p:grpSpPr>
        <p:pic>
          <p:nvPicPr>
            <p:cNvPr id="11268" name="Picture 3" descr="C:\Users\esmith\Desktop\Creative Documents\Logos\BIAlogo_blu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" y="6172200"/>
              <a:ext cx="1014413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0" y="5943600"/>
              <a:ext cx="9144000" cy="45719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82001"/>
                  </a:srgbClr>
                </a:gs>
                <a:gs pos="50000">
                  <a:srgbClr val="1F497D"/>
                </a:gs>
                <a:gs pos="100000">
                  <a:srgbClr val="FFFFFF">
                    <a:alpha val="82001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pic>
        <p:nvPicPr>
          <p:cNvPr id="11267" name="Picture 7" descr="TD-hal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457200"/>
            <a:ext cx="89154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6412468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Futura Bk"/>
              </a:rPr>
              <a:t>T H E   D A T A   C O L </a:t>
            </a:r>
            <a:r>
              <a:rPr lang="en-US" sz="1000" dirty="0" err="1" smtClean="0">
                <a:solidFill>
                  <a:schemeClr val="tx2"/>
                </a:solidFill>
                <a:latin typeface="Futura Bk"/>
              </a:rPr>
              <a:t>L</a:t>
            </a:r>
            <a:r>
              <a:rPr lang="en-US" sz="1000" dirty="0" smtClean="0">
                <a:solidFill>
                  <a:schemeClr val="tx2"/>
                </a:solidFill>
                <a:latin typeface="Futura Bk"/>
              </a:rPr>
              <a:t> E C T I </a:t>
            </a:r>
            <a:r>
              <a:rPr lang="en-US" sz="1000" smtClean="0">
                <a:solidFill>
                  <a:schemeClr val="tx2"/>
                </a:solidFill>
                <a:latin typeface="Futura Bk"/>
              </a:rPr>
              <a:t>O N   C </a:t>
            </a:r>
            <a:r>
              <a:rPr lang="en-US" sz="1000" dirty="0" smtClean="0">
                <a:solidFill>
                  <a:schemeClr val="tx2"/>
                </a:solidFill>
                <a:latin typeface="Futura Bk"/>
              </a:rPr>
              <a:t>O M P A N Y</a:t>
            </a:r>
            <a:endParaRPr lang="en-US" sz="1000" dirty="0">
              <a:solidFill>
                <a:schemeClr val="tx2"/>
              </a:solidFill>
              <a:latin typeface="Futura B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219200" y="1295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4384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5052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5720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6388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67056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1219200" y="1295400"/>
            <a:ext cx="11430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24384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052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5720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56388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6705600" y="12954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208</Words>
  <Application>Microsoft Office PowerPoint</Application>
  <PresentationFormat>On-screen Show (4:3)</PresentationFormat>
  <Paragraphs>12</Paragraphs>
  <Slides>89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Custodian 1</dc:creator>
  <cp:lastModifiedBy>Avi Elkoni</cp:lastModifiedBy>
  <cp:revision>40</cp:revision>
  <dcterms:created xsi:type="dcterms:W3CDTF">2006-08-16T00:00:00Z</dcterms:created>
  <dcterms:modified xsi:type="dcterms:W3CDTF">2011-11-10T20:15:21Z</dcterms:modified>
</cp:coreProperties>
</file>